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3" r:id="rId1"/>
  </p:sldMasterIdLst>
  <p:notesMasterIdLst>
    <p:notesMasterId r:id="rId20"/>
  </p:notesMasterIdLst>
  <p:handoutMasterIdLst>
    <p:handoutMasterId r:id="rId21"/>
  </p:handoutMasterIdLst>
  <p:sldIdLst>
    <p:sldId id="283" r:id="rId2"/>
    <p:sldId id="395" r:id="rId3"/>
    <p:sldId id="386" r:id="rId4"/>
    <p:sldId id="418" r:id="rId5"/>
    <p:sldId id="431" r:id="rId6"/>
    <p:sldId id="449" r:id="rId7"/>
    <p:sldId id="407" r:id="rId8"/>
    <p:sldId id="435" r:id="rId9"/>
    <p:sldId id="434" r:id="rId10"/>
    <p:sldId id="443" r:id="rId11"/>
    <p:sldId id="444" r:id="rId12"/>
    <p:sldId id="442" r:id="rId13"/>
    <p:sldId id="447" r:id="rId14"/>
    <p:sldId id="445" r:id="rId15"/>
    <p:sldId id="448" r:id="rId16"/>
    <p:sldId id="446" r:id="rId17"/>
    <p:sldId id="432" r:id="rId18"/>
    <p:sldId id="391" r:id="rId1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2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00000"/>
    <a:srgbClr val="006600"/>
    <a:srgbClr val="339933"/>
    <a:srgbClr val="008000"/>
    <a:srgbClr val="0000FF"/>
    <a:srgbClr val="FF7C80"/>
    <a:srgbClr val="00FFFF"/>
    <a:srgbClr val="E1A5C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707" autoAdjust="0"/>
  </p:normalViewPr>
  <p:slideViewPr>
    <p:cSldViewPr snapToGrid="0">
      <p:cViewPr varScale="1">
        <p:scale>
          <a:sx n="114" d="100"/>
          <a:sy n="114" d="100"/>
        </p:scale>
        <p:origin x="354" y="84"/>
      </p:cViewPr>
      <p:guideLst>
        <p:guide orient="horz" pos="2160"/>
        <p:guide pos="4726"/>
        <p:guide orient="horz" pos="22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2624" cy="3402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4" cy="3402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BE2D5EC1-63C8-4027-8619-BE22DD9D59D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7411"/>
            <a:ext cx="4302624" cy="3402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4" cy="3402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975DD5E-AF19-4783-825C-195B6307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7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4301543" cy="34106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4" y="6"/>
            <a:ext cx="4301543" cy="34106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0522A922-EFFD-4975-A957-DA9D0BC48963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7"/>
            <a:ext cx="7941310" cy="2676585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456613"/>
            <a:ext cx="4301543" cy="3410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4" y="6456613"/>
            <a:ext cx="4301543" cy="3410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3D5CF87-8609-4BB7-8648-8C24FF58A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5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4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53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5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0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0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51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6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6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0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9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3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2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9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3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9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8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799" y="274646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4" y="274646"/>
            <a:ext cx="87122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04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056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8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BFA7-2FF1-4306-84D6-42B9A17033D5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kadastr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67050" y="2055377"/>
            <a:ext cx="9457899" cy="26622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ПОВЫШЕНИЯ КАЧЕСТВА РЕЗУЛЬТАТОВ ГОСУДАРСТВЕННОЙ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КАДАСТРОВОЙ ОЦЕНКИ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ЛЕНИНГРАДСКОЙ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2020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вопросы проведения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кадастровой оценки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31049" y="6457362"/>
            <a:ext cx="2860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ЛО «ЛенКадОценка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неприемлемых ответов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082801" y="2979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97875" y="880393"/>
            <a:ext cx="37107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письме от 08.10.2019 </a:t>
            </a:r>
            <a:br>
              <a:rPr lang="ru-RU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01-08-3582/2019 приведено:</a:t>
            </a:r>
          </a:p>
          <a:p>
            <a:endParaRPr lang="ru-RU" sz="2000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Указание на получение для 163 ЗУ конкретного результата</a:t>
            </a:r>
          </a:p>
          <a:p>
            <a:endParaRPr lang="ru-RU" sz="20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Требование установить расчетный код 01:010 для 26 ЗУ с установленным кодом расчета 01:010</a:t>
            </a:r>
            <a:endParaRPr lang="ru-RU" sz="20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Требование установить код расчета для  трех ЗУ, не представленных к ГКО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03538" y="706407"/>
            <a:ext cx="8223166" cy="4048661"/>
            <a:chOff x="394636" y="865466"/>
            <a:chExt cx="7449223" cy="428066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261" y="865466"/>
              <a:ext cx="7430704" cy="2546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636" y="3380960"/>
              <a:ext cx="7449223" cy="17651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-736" t="3757" r="736" b="74507"/>
          <a:stretch/>
        </p:blipFill>
        <p:spPr>
          <a:xfrm>
            <a:off x="103539" y="4812700"/>
            <a:ext cx="8213348" cy="543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68" y="5336402"/>
            <a:ext cx="12108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ГКО проводится в отношении всех объектов, представленных в Перечне ЕГРН по состоянию на дату выгрузки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 года проведения ГКО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Отсутствие объекта на дату запроса, рассмотрения промежуточных отчетных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является основанием для отказа в предоставлении ОМСУ сведений</a:t>
            </a:r>
          </a:p>
        </p:txBody>
      </p:sp>
    </p:spTree>
    <p:extLst>
      <p:ext uri="{BB962C8B-B14F-4D97-AF65-F5344CB8AC3E}">
        <p14:creationId xmlns:p14="http://schemas.microsoft.com/office/powerpoint/2010/main" val="27813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598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неприемлемых ответов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082801" y="2979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9253" y="1492854"/>
            <a:ext cx="766359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повторный запрос от 29.10.2019 № 991-И-19, содержащий перечень ЗУ для согласования вида использования, в </a:t>
            </a:r>
            <a:r>
              <a:rPr lang="ru-RU" sz="2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МО ответила согласованием видов</a:t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ЗУ: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13628" y="2962036"/>
            <a:ext cx="6153695" cy="1340788"/>
            <a:chOff x="190163" y="1965884"/>
            <a:chExt cx="6697429" cy="16564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163" y="1965884"/>
              <a:ext cx="6697429" cy="1656424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101197" y="2040259"/>
              <a:ext cx="1684614" cy="24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79406" y="2481446"/>
              <a:ext cx="4315531" cy="24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01197" y="2722096"/>
              <a:ext cx="1684614" cy="24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03372" y="2881018"/>
              <a:ext cx="1777225" cy="24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80596" y="3140717"/>
              <a:ext cx="1799925" cy="24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106" y="2558572"/>
            <a:ext cx="3447307" cy="347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181" y="4058226"/>
            <a:ext cx="4204937" cy="26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6968092" y="3452613"/>
            <a:ext cx="492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же датой поступило письмо с отказом в согласовании вида использования:  </a:t>
            </a:r>
            <a:endParaRPr lang="ru-RU" dirty="0">
              <a:solidFill>
                <a:srgbClr val="80000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113356" y="1463216"/>
            <a:ext cx="4639090" cy="1516251"/>
            <a:chOff x="7315332" y="746967"/>
            <a:chExt cx="4550754" cy="16002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332" y="746967"/>
              <a:ext cx="4550754" cy="1600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10202783" y="1735578"/>
              <a:ext cx="1309031" cy="24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t="11093"/>
          <a:stretch/>
        </p:blipFill>
        <p:spPr>
          <a:xfrm>
            <a:off x="5958037" y="5449508"/>
            <a:ext cx="6160168" cy="392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11078678" y="4927441"/>
            <a:ext cx="915440" cy="24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5883613" y="4508759"/>
            <a:ext cx="6234592" cy="822637"/>
            <a:chOff x="5676256" y="4944495"/>
            <a:chExt cx="6363085" cy="7938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6256" y="4944495"/>
              <a:ext cx="6363085" cy="7938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7724200" y="5137953"/>
              <a:ext cx="4269918" cy="24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0228" y="733414"/>
            <a:ext cx="12047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согласовала указанные правообладателем в его запросе виды использования ЗУ Одновременно администрация МО направила отказ в согласовании вида использования в ГБУ 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190163" y="5078804"/>
            <a:ext cx="5643787" cy="1049210"/>
            <a:chOff x="190163" y="5100488"/>
            <a:chExt cx="5432251" cy="1027525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190163" y="5100488"/>
              <a:ext cx="5432251" cy="1027525"/>
              <a:chOff x="400652" y="5125526"/>
              <a:chExt cx="5323019" cy="948520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0652" y="5218202"/>
                <a:ext cx="5323019" cy="8558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400652" y="5125526"/>
                <a:ext cx="4569147" cy="240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212546" y="5567214"/>
              <a:ext cx="3751979" cy="539366"/>
              <a:chOff x="213628" y="5645765"/>
              <a:chExt cx="3751979" cy="53936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213628" y="5645765"/>
                <a:ext cx="3751979" cy="2160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53258" y="6032040"/>
                <a:ext cx="885167" cy="1530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2" name="Прямоугольник 41"/>
          <p:cNvSpPr/>
          <p:nvPr/>
        </p:nvSpPr>
        <p:spPr>
          <a:xfrm>
            <a:off x="105303" y="4295318"/>
            <a:ext cx="5778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мотивации отказа согласования ранее согласованного вида использования указываются и проекты изменений в Генплан МО, что недопустимо 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587788" y="4521822"/>
            <a:ext cx="1406329" cy="15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Несвоевременность ответов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2979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90162" y="818150"/>
            <a:ext cx="5719749" cy="2224740"/>
            <a:chOff x="190163" y="1063252"/>
            <a:chExt cx="4853195" cy="17196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163" y="1063252"/>
              <a:ext cx="4853195" cy="171960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2877761" y="2581994"/>
              <a:ext cx="1691909" cy="183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81" y="815594"/>
            <a:ext cx="5781575" cy="2205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51" y="3194363"/>
            <a:ext cx="5857571" cy="1579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3216636"/>
            <a:ext cx="5660696" cy="1557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5128" y="4860758"/>
            <a:ext cx="11749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письма с нарушением сроков ответов, предусмотренных 237-ФЗ (5 или 20 рабочих дней), содержат «повторно сообщаем»… при отсутствии первичного ответа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СЭД, в ГБУ ЛО «ЛенКадОценка», фиксируется вся переписка. В соответствии с требованиями к отчету о результатах ГКО все ответы ОМСУ публикуются в приложении к отчету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3646" y="1732343"/>
            <a:ext cx="2002536" cy="25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00416" y="1972094"/>
            <a:ext cx="2161854" cy="31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4491" y="1722754"/>
            <a:ext cx="496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поступил по истечении 85 рабочих дней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53521" y="1742428"/>
            <a:ext cx="496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поступил по истечении 112 рабочих дней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4491" y="3715609"/>
            <a:ext cx="496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поступил по истечении 47 рабочих дней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2062" y="3715609"/>
            <a:ext cx="496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поступил по истечении 86 рабочих дней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Краткий анализ поступивших замечаний к ГКО ЛО 2019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253" y="4289958"/>
            <a:ext cx="6982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37,1% объектов – несогласие с результатами группировки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34,4% </a:t>
            </a:r>
            <a:r>
              <a:rPr lang="ru-RU" dirty="0">
                <a:solidFill>
                  <a:srgbClr val="002060"/>
                </a:solidFill>
              </a:rPr>
              <a:t>–</a:t>
            </a:r>
            <a:r>
              <a:rPr lang="ru-RU" dirty="0" smtClean="0">
                <a:solidFill>
                  <a:srgbClr val="002060"/>
                </a:solidFill>
              </a:rPr>
              <a:t> несогласие с результатом без какой либо аргументации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15,2% – повторные обращения (дубликаты)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8,1% – несогласие по инженерной обеспеченности ЗУ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5,0% – требование установить в размере действующей КС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0,2% – в отношении объектов, не представленных к оценке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7090" t="16855" r="1036"/>
          <a:stretch/>
        </p:blipFill>
        <p:spPr>
          <a:xfrm>
            <a:off x="5978082" y="840817"/>
            <a:ext cx="6080512" cy="1595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t="9731"/>
          <a:stretch/>
        </p:blipFill>
        <p:spPr>
          <a:xfrm>
            <a:off x="6505541" y="2937408"/>
            <a:ext cx="5218093" cy="3225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427" y="779942"/>
            <a:ext cx="575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Количество объектов (из замечаний) в разрезе МР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5541" y="2635558"/>
            <a:ext cx="5218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Распределение объектов (из замечаний) по видам</a:t>
            </a:r>
            <a:endParaRPr lang="ru-RU" dirty="0">
              <a:solidFill>
                <a:srgbClr val="0033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5427" y="1108608"/>
            <a:ext cx="5729134" cy="2943975"/>
            <a:chOff x="135427" y="1108608"/>
            <a:chExt cx="5729134" cy="294397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/>
            <a:srcRect t="9699" r="6388" b="15328"/>
            <a:stretch/>
          </p:blipFill>
          <p:spPr>
            <a:xfrm>
              <a:off x="135427" y="1108608"/>
              <a:ext cx="5729134" cy="2943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Полилиния 4"/>
            <p:cNvSpPr/>
            <p:nvPr/>
          </p:nvSpPr>
          <p:spPr>
            <a:xfrm>
              <a:off x="5138988" y="3328415"/>
              <a:ext cx="725404" cy="722437"/>
            </a:xfrm>
            <a:custGeom>
              <a:avLst/>
              <a:gdLst>
                <a:gd name="connsiteX0" fmla="*/ 0 w 722376"/>
                <a:gd name="connsiteY0" fmla="*/ 731520 h 731520"/>
                <a:gd name="connsiteX1" fmla="*/ 530352 w 722376"/>
                <a:gd name="connsiteY1" fmla="*/ 713232 h 731520"/>
                <a:gd name="connsiteX2" fmla="*/ 722376 w 722376"/>
                <a:gd name="connsiteY2" fmla="*/ 356616 h 731520"/>
                <a:gd name="connsiteX3" fmla="*/ 704088 w 722376"/>
                <a:gd name="connsiteY3" fmla="*/ 0 h 731520"/>
                <a:gd name="connsiteX4" fmla="*/ 36576 w 722376"/>
                <a:gd name="connsiteY4" fmla="*/ 694944 h 731520"/>
                <a:gd name="connsiteX0" fmla="*/ 0 w 722376"/>
                <a:gd name="connsiteY0" fmla="*/ 731520 h 731520"/>
                <a:gd name="connsiteX1" fmla="*/ 530352 w 722376"/>
                <a:gd name="connsiteY1" fmla="*/ 713232 h 731520"/>
                <a:gd name="connsiteX2" fmla="*/ 722376 w 722376"/>
                <a:gd name="connsiteY2" fmla="*/ 356616 h 731520"/>
                <a:gd name="connsiteX3" fmla="*/ 713171 w 722376"/>
                <a:gd name="connsiteY3" fmla="*/ 0 h 731520"/>
                <a:gd name="connsiteX4" fmla="*/ 36576 w 722376"/>
                <a:gd name="connsiteY4" fmla="*/ 694944 h 731520"/>
                <a:gd name="connsiteX0" fmla="*/ 0 w 716321"/>
                <a:gd name="connsiteY0" fmla="*/ 731520 h 731520"/>
                <a:gd name="connsiteX1" fmla="*/ 530352 w 716321"/>
                <a:gd name="connsiteY1" fmla="*/ 713232 h 731520"/>
                <a:gd name="connsiteX2" fmla="*/ 716321 w 716321"/>
                <a:gd name="connsiteY2" fmla="*/ 365699 h 731520"/>
                <a:gd name="connsiteX3" fmla="*/ 713171 w 716321"/>
                <a:gd name="connsiteY3" fmla="*/ 0 h 731520"/>
                <a:gd name="connsiteX4" fmla="*/ 36576 w 716321"/>
                <a:gd name="connsiteY4" fmla="*/ 694944 h 731520"/>
                <a:gd name="connsiteX0" fmla="*/ 0 w 725404"/>
                <a:gd name="connsiteY0" fmla="*/ 722437 h 722437"/>
                <a:gd name="connsiteX1" fmla="*/ 539435 w 725404"/>
                <a:gd name="connsiteY1" fmla="*/ 713232 h 722437"/>
                <a:gd name="connsiteX2" fmla="*/ 725404 w 725404"/>
                <a:gd name="connsiteY2" fmla="*/ 365699 h 722437"/>
                <a:gd name="connsiteX3" fmla="*/ 722254 w 725404"/>
                <a:gd name="connsiteY3" fmla="*/ 0 h 722437"/>
                <a:gd name="connsiteX4" fmla="*/ 45659 w 725404"/>
                <a:gd name="connsiteY4" fmla="*/ 694944 h 722437"/>
                <a:gd name="connsiteX0" fmla="*/ 0 w 725404"/>
                <a:gd name="connsiteY0" fmla="*/ 722437 h 722437"/>
                <a:gd name="connsiteX1" fmla="*/ 545491 w 725404"/>
                <a:gd name="connsiteY1" fmla="*/ 719288 h 722437"/>
                <a:gd name="connsiteX2" fmla="*/ 725404 w 725404"/>
                <a:gd name="connsiteY2" fmla="*/ 365699 h 722437"/>
                <a:gd name="connsiteX3" fmla="*/ 722254 w 725404"/>
                <a:gd name="connsiteY3" fmla="*/ 0 h 722437"/>
                <a:gd name="connsiteX4" fmla="*/ 45659 w 725404"/>
                <a:gd name="connsiteY4" fmla="*/ 694944 h 72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404" h="722437">
                  <a:moveTo>
                    <a:pt x="0" y="722437"/>
                  </a:moveTo>
                  <a:lnTo>
                    <a:pt x="545491" y="719288"/>
                  </a:lnTo>
                  <a:lnTo>
                    <a:pt x="725404" y="365699"/>
                  </a:lnTo>
                  <a:lnTo>
                    <a:pt x="722254" y="0"/>
                  </a:lnTo>
                  <a:lnTo>
                    <a:pt x="45659" y="6949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392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ответов по замечаниям от правообладателей ЗУ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2979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55395" y="880393"/>
            <a:ext cx="68531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письме – замечаниях к промежуточным отчетным документам от 20.09.2019, </a:t>
            </a:r>
            <a:r>
              <a:rPr lang="ru-RU" sz="20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</a:t>
            </a:r>
            <a:r>
              <a:rPr lang="ru-RU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</a:t>
            </a:r>
            <a:r>
              <a:rPr lang="ru-RU" sz="2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28-ВЗ-19 </a:t>
            </a:r>
          </a:p>
          <a:p>
            <a:r>
              <a:rPr lang="ru-RU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Правообладателем приводится информация о некорректном присвоении расчетных кодов и пояснения с указанием корректных расчетных кодов</a:t>
            </a:r>
          </a:p>
          <a:p>
            <a:r>
              <a:rPr lang="ru-RU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 226 застроенные или допускающие застройку ЗУ сельхозназначения относятся к 6 сегменту «Производственная деятельность»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164" y="671210"/>
            <a:ext cx="4871988" cy="331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234" b="13393"/>
          <a:stretch/>
        </p:blipFill>
        <p:spPr>
          <a:xfrm>
            <a:off x="144507" y="1020282"/>
            <a:ext cx="4922455" cy="1309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3146" b="10385"/>
          <a:stretch/>
        </p:blipFill>
        <p:spPr>
          <a:xfrm>
            <a:off x="158416" y="2348573"/>
            <a:ext cx="4911562" cy="1586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3743" b="16657"/>
          <a:stretch/>
        </p:blipFill>
        <p:spPr>
          <a:xfrm>
            <a:off x="154961" y="3960728"/>
            <a:ext cx="4909407" cy="990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t="2923" b="14315"/>
          <a:stretch/>
        </p:blipFill>
        <p:spPr>
          <a:xfrm>
            <a:off x="170914" y="4957011"/>
            <a:ext cx="4871988" cy="1273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5351645" y="5085942"/>
            <a:ext cx="6711900" cy="1091850"/>
            <a:chOff x="5353159" y="5144630"/>
            <a:chExt cx="5657281" cy="898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3115" y="5319801"/>
              <a:ext cx="5637325" cy="72324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53159" y="5144630"/>
              <a:ext cx="5657280" cy="197807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0031" y="3590359"/>
            <a:ext cx="6673516" cy="1447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8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15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информация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6231" y="699401"/>
            <a:ext cx="1198517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Aft>
                <a:spcPts val="900"/>
              </a:spcAft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причины отличий в величинах кадастровой стоимости соседних участков:</a:t>
            </a:r>
          </a:p>
          <a:p>
            <a:pPr marL="457200" indent="-457200" fontAlgn="b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Отличающиеся в ЕГРН по наименованию, подтвержденные ОМСУ виды использования участков</a:t>
            </a:r>
          </a:p>
          <a:p>
            <a:pPr marL="457200" indent="-457200" fontAlgn="b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графической информации в отношении участков, полнота и качество «адреса» участка</a:t>
            </a:r>
          </a:p>
          <a:p>
            <a:pPr marL="457200" indent="-457200" fontAlgn="b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Различающиеся характеристики участков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(инженерная обеспеченность, площадь, удаленность от объектов, оказывающих влияние на стоимость, и пр.)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каждого участка характеристики определяются индивидуально, исходя из его месторасположения, информации от ИОГВ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и(или)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ОМСУ</a:t>
            </a:r>
          </a:p>
          <a:p>
            <a:pPr marL="457200" indent="-457200" fontAlgn="b">
              <a:spcAft>
                <a:spcPts val="120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участка, влияющие на его стоимость, информация о которых была предоставлена в ГБУ и подтверждена ИОГВ и(или) ОМСУ </a:t>
            </a:r>
          </a:p>
          <a:p>
            <a:pPr fontAlgn="b">
              <a:spcAft>
                <a:spcPts val="900"/>
              </a:spcAft>
            </a:pPr>
            <a:r>
              <a:rPr 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причины установления одинаковых удельных показателей или </a:t>
            </a: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совпадения </a:t>
            </a:r>
            <a:r>
              <a:rPr 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кадастровых стоимостей участков:</a:t>
            </a:r>
          </a:p>
          <a:p>
            <a:pPr marL="457200" indent="-457200" fontAlgn="b">
              <a:buAutoNum type="arabicPeriod"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моделей расчетов кадастровой стоимости, предусмотренных МУ 226, при недостатке информации в отношении отдельных участков (метод УПКС, метод индексации)</a:t>
            </a:r>
          </a:p>
          <a:p>
            <a:pPr marL="457200" indent="-457200" fontAlgn="b">
              <a:buAutoNum type="arabicPeriod"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моделирования кадастровой стоимости дают весьма близкие показатели, совпадающие при округлении до копеек (в основном, для сельхозугодий, крупных массивов)</a:t>
            </a:r>
          </a:p>
          <a:p>
            <a:pPr marL="457200" indent="-457200" fontAlgn="b">
              <a:buAutoNum type="arabicPeriod"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Кадастровая стоимость определена на минимально возможном уровне в размере затрат на межевание и оформление прав</a:t>
            </a:r>
          </a:p>
        </p:txBody>
      </p:sp>
    </p:spTree>
    <p:extLst>
      <p:ext uri="{BB962C8B-B14F-4D97-AF65-F5344CB8AC3E}">
        <p14:creationId xmlns:p14="http://schemas.microsoft.com/office/powerpoint/2010/main" val="12033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16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требований Методических указаний о ГКО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2979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170" y="632480"/>
            <a:ext cx="12027660" cy="568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03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вступила в силу новая редакция МУ 226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</a:t>
            </a:r>
            <a:r>
              <a:rPr lang="ru-RU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 характеризуется его </a:t>
            </a:r>
            <a:r>
              <a:rPr lang="ru-RU" sz="24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целевым </a:t>
            </a:r>
            <a:r>
              <a:rPr lang="ru-RU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назначением (принадлежностью земельного участка к определенной категории земель) и (или) разрешенным использованием, а также видом </a:t>
            </a:r>
            <a:r>
              <a:rPr lang="ru-RU" sz="24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осуществляемой </a:t>
            </a:r>
            <a:r>
              <a:rPr lang="ru-RU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нем </a:t>
            </a:r>
            <a:r>
              <a:rPr lang="ru-RU" sz="24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 несоответствия наименования ранее установленного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ВРИ ЗУ классификатору ВРИ ЗУ,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утвержденному приказом Минэкономразвития России от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1.09.2014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№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540, ГБУ вправе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направить в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ОИГВ и ОМСУ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согласования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«предположения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наименовании» ВРИ такого ЗУ… использование ЗУ должно осуществляться исключительно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земельным законодательством и законодательством о градостроительной деятельности</a:t>
            </a:r>
            <a:endParaRPr lang="ru-RU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ГБУ информации </a:t>
            </a:r>
            <a:r>
              <a:rPr lang="ru-RU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ОМСУ </a:t>
            </a:r>
            <a:r>
              <a:rPr lang="ru-RU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ОИГВ </a:t>
            </a:r>
            <a:r>
              <a:rPr lang="ru-RU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наименованиях </a:t>
            </a:r>
            <a:r>
              <a:rPr lang="ru-RU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ВРИ не приводит к изменению записи в ЕГРН</a:t>
            </a:r>
          </a:p>
        </p:txBody>
      </p:sp>
    </p:spTree>
    <p:extLst>
      <p:ext uri="{BB962C8B-B14F-4D97-AF65-F5344CB8AC3E}">
        <p14:creationId xmlns:p14="http://schemas.microsoft.com/office/powerpoint/2010/main" val="17750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17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по работе с администрациями МО ЛО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6232" y="699401"/>
            <a:ext cx="11896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Низкое качество и искажение исходных данных в том числе  может привести к искажению результатов ГКО</a:t>
            </a:r>
          </a:p>
          <a:p>
            <a:pPr fontAlgn="b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Несоответствие фактического использования разрешённому, наличие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самостроя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самозахватов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незарегистрированных объектов – частные случаи нарушений и искажения исходных данных</a:t>
            </a:r>
          </a:p>
          <a:p>
            <a:pPr fontAlgn="b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Губернатором Ленинградской области на совещаниях, в том числе посвященных подготовке к определению кадастровой стоимости, неоднократно отмечалось, что по эффективности реализации потенциала пополнения бюджета на местах будут приниматься решения о субсидировании тех или иных муниципальных образований</a:t>
            </a:r>
          </a:p>
          <a:p>
            <a:pPr algn="r" fontAlgn="b"/>
            <a:r>
              <a:rPr lang="ru-RU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«Суммы </a:t>
            </a:r>
            <a:r>
              <a:rPr lang="ru-RU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штрафов, установленных Кодексом Российской Федерации об административных правонарушениях за административные правонарушения, выявленные должностными лицами органов муниципального контроля, подлежат зачислению в бюджеты муниципальных образований, за счет средств бюджетов которых осуществляется финансовое обеспечение деятельности указанных органов, по нормативу 100 </a:t>
            </a:r>
            <a:r>
              <a:rPr lang="ru-RU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процентов» </a:t>
            </a:r>
            <a:br>
              <a:rPr lang="ru-RU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5 ст. 46 Бюджетного Кодекса РФ</a:t>
            </a:r>
            <a:endParaRPr lang="ru-RU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33570"/>
              </p:ext>
            </p:extLst>
          </p:nvPr>
        </p:nvGraphicFramePr>
        <p:xfrm>
          <a:off x="135829" y="1606335"/>
          <a:ext cx="11920342" cy="24390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92277"/>
                <a:gridCol w="7128065"/>
              </a:tblGrid>
              <a:tr h="5599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Результаты использования неполной </a:t>
                      </a:r>
                      <a:b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и/или недостоверной информации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Последствия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23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Искажение результатов в сторону</a:t>
                      </a:r>
                      <a:b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занижения кадастровой стоимости 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200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прямые потери местных бюджетов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5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Искажение результатов в сторону </a:t>
                      </a:r>
                      <a:b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завышения кадастровой стоимости 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200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рост социальной напряжённости,</a:t>
                      </a:r>
                      <a:b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оспаривание результатов ГКО – снижение базы налога, </a:t>
                      </a:r>
                      <a:b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предъявление возмещения расходов, связанных с оспариванием, – прямые потери бюджета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3017" y="-2563"/>
            <a:ext cx="4047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18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16665" y="2260251"/>
            <a:ext cx="9558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>
              <a:spcAft>
                <a:spcPts val="600"/>
              </a:spcAft>
            </a:pPr>
            <a:r>
              <a:rPr lang="ru-RU" sz="44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9012129" y="6470578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06897" y="3996300"/>
            <a:ext cx="70612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r">
              <a:spcAft>
                <a:spcPts val="600"/>
              </a:spcAft>
            </a:pPr>
            <a:r>
              <a:rPr lang="ru-RU" sz="24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195112, Санкт-Петербург, </a:t>
            </a:r>
            <a:r>
              <a:rPr lang="ru-RU" sz="2400" spc="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Малоохтинский</a:t>
            </a:r>
            <a:r>
              <a:rPr lang="ru-RU" sz="24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пр., </a:t>
            </a:r>
          </a:p>
          <a:p>
            <a:pPr marL="3175" indent="-3175" algn="r">
              <a:spcAft>
                <a:spcPts val="600"/>
              </a:spcAft>
            </a:pPr>
            <a:r>
              <a:rPr lang="ru-RU" sz="24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68, лит. А, оф. 517</a:t>
            </a:r>
            <a:endParaRPr lang="en-US" sz="2400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indent="-3175" algn="r">
              <a:spcAft>
                <a:spcPts val="600"/>
              </a:spcAft>
            </a:pPr>
            <a:r>
              <a:rPr lang="en-US" sz="24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www.lenkadastr.ru</a:t>
            </a:r>
            <a:endParaRPr lang="en-US" sz="2400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indent="-3175" algn="r">
              <a:spcAft>
                <a:spcPts val="600"/>
              </a:spcAft>
            </a:pPr>
            <a:r>
              <a:rPr lang="en-US" sz="24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info@lenkadastr.ru</a:t>
            </a:r>
            <a:endParaRPr lang="ru-RU" sz="2400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6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0" y="-2562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565" y="854229"/>
            <a:ext cx="11919567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Ленинградской области принято решение о проведении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ГКО: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водного фонда</a:t>
            </a:r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населенных пунктов</a:t>
            </a:r>
          </a:p>
          <a:p>
            <a:pPr marL="342900" indent="-342900" algn="just"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сельскохозяйственного назначения</a:t>
            </a:r>
          </a:p>
          <a:p>
            <a:pPr algn="r"/>
            <a:r>
              <a:rPr lang="ru-RU" sz="2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</a:t>
            </a: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Ленинградской области от 27.10.2017 № 565-р</a:t>
            </a:r>
            <a:b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Правительства Ленинградской области от 03.02.2020 № 65-р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промышленности и… иного специального назначения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особо охраняемых территорий и объектов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лесного фонда </a:t>
            </a:r>
          </a:p>
          <a:p>
            <a:pPr algn="r">
              <a:spcAft>
                <a:spcPts val="600"/>
              </a:spcAft>
            </a:pP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Правительства Ленинградской области от 27.12.2018 № </a:t>
            </a:r>
            <a:r>
              <a:rPr lang="ru-RU" sz="2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727-р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 недвижимости (за исключением земельных участков) – объектов капитального строительства </a:t>
            </a:r>
          </a:p>
          <a:p>
            <a:pPr algn="r">
              <a:spcAft>
                <a:spcPts val="600"/>
              </a:spcAft>
            </a:pP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Правительства Ленинградской области от </a:t>
            </a:r>
            <a:r>
              <a:rPr lang="ru-RU" sz="2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06.12.2019 </a:t>
            </a:r>
            <a:r>
              <a:rPr lang="ru-RU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818-р</a:t>
            </a:r>
            <a:endParaRPr lang="ru-RU" sz="20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67050" y="230688"/>
            <a:ext cx="9457899" cy="62962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Нормативно-правовое регулирование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31115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1149"/>
            <a:ext cx="446290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5192" y="240180"/>
            <a:ext cx="876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 «ЛенКадОценка» в 2018-2021 гг.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48155"/>
              </p:ext>
            </p:extLst>
          </p:nvPr>
        </p:nvGraphicFramePr>
        <p:xfrm>
          <a:off x="105195" y="737537"/>
          <a:ext cx="11935754" cy="32769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56371">
                  <a:extLst>
                    <a:ext uri="{9D8B030D-6E8A-4147-A177-3AD203B41FA5}">
                      <a16:colId xmlns="" xmlns:a16="http://schemas.microsoft.com/office/drawing/2014/main" val="1084779257"/>
                    </a:ext>
                  </a:extLst>
                </a:gridCol>
                <a:gridCol w="1057200">
                  <a:extLst>
                    <a:ext uri="{9D8B030D-6E8A-4147-A177-3AD203B41FA5}">
                      <a16:colId xmlns="" xmlns:a16="http://schemas.microsoft.com/office/drawing/2014/main" val="2070448638"/>
                    </a:ext>
                  </a:extLst>
                </a:gridCol>
                <a:gridCol w="983196">
                  <a:extLst>
                    <a:ext uri="{9D8B030D-6E8A-4147-A177-3AD203B41FA5}">
                      <a16:colId xmlns="" xmlns:a16="http://schemas.microsoft.com/office/drawing/2014/main" val="2646559202"/>
                    </a:ext>
                  </a:extLst>
                </a:gridCol>
                <a:gridCol w="962054">
                  <a:extLst>
                    <a:ext uri="{9D8B030D-6E8A-4147-A177-3AD203B41FA5}">
                      <a16:colId xmlns="" xmlns:a16="http://schemas.microsoft.com/office/drawing/2014/main" val="3065454877"/>
                    </a:ext>
                  </a:extLst>
                </a:gridCol>
                <a:gridCol w="976933">
                  <a:extLst>
                    <a:ext uri="{9D8B030D-6E8A-4147-A177-3AD203B41FA5}">
                      <a16:colId xmlns="" xmlns:a16="http://schemas.microsoft.com/office/drawing/2014/main" val="4225901952"/>
                    </a:ext>
                  </a:extLst>
                </a:gridCol>
              </a:tblGrid>
              <a:tr h="3329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Объекты /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0790912"/>
                  </a:ext>
                </a:extLst>
              </a:tr>
              <a:tr h="1041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населенных пунктов, </a:t>
                      </a:r>
                      <a:br>
                        <a:rPr lang="ru-RU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сельскохозяйственного назначения, </a:t>
                      </a:r>
                      <a:br>
                        <a:rPr lang="ru-RU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водного фонда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6365961"/>
                  </a:ext>
                </a:extLst>
              </a:tr>
              <a:tr h="1041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особо охраняемых территорий и объектов, земли лесног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 фонда,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br>
                        <a:rPr lang="ru-RU" sz="2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промышленности …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472301"/>
                  </a:ext>
                </a:extLst>
              </a:tr>
              <a:tr h="716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Объекты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капитального строительства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376859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66410"/>
              </p:ext>
            </p:extLst>
          </p:nvPr>
        </p:nvGraphicFramePr>
        <p:xfrm>
          <a:off x="105195" y="4181194"/>
          <a:ext cx="11935754" cy="19196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935754">
                  <a:extLst>
                    <a:ext uri="{9D8B030D-6E8A-4147-A177-3AD203B41FA5}">
                      <a16:colId xmlns="" xmlns:a16="http://schemas.microsoft.com/office/drawing/2014/main" val="1084779257"/>
                    </a:ext>
                  </a:extLst>
                </a:gridCol>
              </a:tblGrid>
              <a:tr h="390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Подготовка к проведению</a:t>
                      </a:r>
                      <a:r>
                        <a:rPr lang="ru-RU" sz="2400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государственной кадастровой оценки (ГКО)</a:t>
                      </a:r>
                      <a:endParaRPr lang="ru-RU" sz="2400" b="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6365961"/>
                  </a:ext>
                </a:extLst>
              </a:tr>
              <a:tr h="390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информации (подготовка) к проведению ГКО будущих периодов</a:t>
                      </a:r>
                      <a:endParaRPr lang="ru-RU" sz="2400" b="0" kern="12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Определение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кадастровой стоимости /в соответствии с перечнем/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472301"/>
                  </a:ext>
                </a:extLst>
              </a:tr>
              <a:tr h="27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Определение кадастровой стоимости</a:t>
                      </a:r>
                      <a:r>
                        <a:rPr lang="ru-RU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вновь учтенных объектов и объектов с изменившимися характеристиками (до 25% от общего количества объектов в год)</a:t>
                      </a:r>
                      <a:endParaRPr lang="ru-RU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37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1"/>
            <a:ext cx="446290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5192" y="220779"/>
            <a:ext cx="87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результаты кадастровой оценки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72724"/>
              </p:ext>
            </p:extLst>
          </p:nvPr>
        </p:nvGraphicFramePr>
        <p:xfrm>
          <a:off x="72828" y="986003"/>
          <a:ext cx="12024767" cy="515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656"/>
                <a:gridCol w="2303378"/>
                <a:gridCol w="1839083"/>
                <a:gridCol w="7194650"/>
              </a:tblGrid>
              <a:tr h="81729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20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Категория земель, вид использования</a:t>
                      </a:r>
                      <a:endParaRPr lang="ru-RU" sz="20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проведения ГКО </a:t>
                      </a:r>
                      <a:b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(дата оценки)</a:t>
                      </a:r>
                      <a:endParaRPr lang="ru-RU" sz="20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Утверждающий документ</a:t>
                      </a:r>
                      <a:endParaRPr lang="ru-RU" sz="20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</a:tr>
              <a:tr h="627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</a:t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сельхозназначения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(01.01.2006)</a:t>
                      </a: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Ленинградской области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29.12.2007 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355 «Об утверждении результатов государственной кадастровой оценки земель сельскохозяйственного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назначения Ленинградской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области»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437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населенных пунктов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(01.01.2007)</a:t>
                      </a:r>
                      <a:endParaRPr lang="ru-RU" sz="20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Ленинградской области от 29.12.2007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 356 «Об утверждении результатов государственной кадастровой оценки земель населенных пунктов Ленинградской области»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717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</a:t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водного </a:t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фонда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2006</a:t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(01.01.2004)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Ленинградской области от 06.02.2006 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30 «Об утверждении результатов государственной кадастровой оценки земельных участков, учтенных в составе земель водного фонда Ленинградской области»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956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Садоводческие, огороднические </a:t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 дачные товарищества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(01.01.2008)</a:t>
                      </a: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Ленинградской области от 30.12.2010 </a:t>
                      </a:r>
                      <a:b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383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«Об утверждении результатов государственной кадастровой оценки земель садоводческих, огороднических и дачных объединений граждан на территории Ленинградской области»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92439" y="1277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1"/>
            <a:ext cx="446290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5192" y="220779"/>
            <a:ext cx="87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результаты кадастровой оценки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39262"/>
              </p:ext>
            </p:extLst>
          </p:nvPr>
        </p:nvGraphicFramePr>
        <p:xfrm>
          <a:off x="72828" y="832255"/>
          <a:ext cx="12024767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656"/>
                <a:gridCol w="2303378"/>
                <a:gridCol w="1839083"/>
                <a:gridCol w="7194650"/>
              </a:tblGrid>
              <a:tr h="81729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20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Категория земель, вид использования</a:t>
                      </a:r>
                      <a:endParaRPr lang="ru-RU" sz="20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 ГКО </a:t>
                      </a:r>
                      <a:b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(дата оценки), </a:t>
                      </a: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20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Утверждающий документ</a:t>
                      </a:r>
                      <a:endParaRPr lang="ru-RU" sz="20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</a:tr>
              <a:tr h="627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</a:t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промышленности и… иного назначения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(05.09.2013)</a:t>
                      </a: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Ленинградской области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27.10.2014 </a:t>
                      </a:r>
                      <a:b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490  «Об утверждении результатов государственной кадастровой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оценки земельных участков в составе земель промышленности,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энергетики, транспорта, … и земель иного специального назначения на территории Ленинградской области»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437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лесного фонда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(01.01.2010)</a:t>
                      </a: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Ленинградской области от 30.03.2010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«Об утверждении результатов государственной кадастровой оценки земель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лесного фонда Ленинградской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области»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717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Земли </a:t>
                      </a:r>
                      <a:br>
                        <a:rPr lang="ru-RU" sz="2000" kern="120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kern="120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особо охраняемых территорий</a:t>
                      </a:r>
                      <a:endParaRPr lang="ru-RU" sz="20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(05.09.2013)</a:t>
                      </a: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Ленинградской области от 27.10.2014 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489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«Об утверждении результатов государственной кадастровой оценки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земельных участков в составе земель особо охраняемых территорий и объектов на территории Ленинградской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области»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7177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Объекты капитального строительства</a:t>
                      </a:r>
                      <a:endParaRPr lang="ru-RU" sz="20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b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(08.07.2012)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Ленинградской области от 16.08.2013 № 257 «Об утверждении результатов государственной кадастровой оценки объектов недвижимости на территории Ленинградской области»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2" marR="36192" marT="0" marB="0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92439" y="1277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объектов недвижимости,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подлежащих ГКО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82033" y="924518"/>
          <a:ext cx="10176507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1979">
                  <a:extLst>
                    <a:ext uri="{9D8B030D-6E8A-4147-A177-3AD203B41FA5}">
                      <a16:colId xmlns="" xmlns:a16="http://schemas.microsoft.com/office/drawing/2014/main" val="3683358790"/>
                    </a:ext>
                  </a:extLst>
                </a:gridCol>
                <a:gridCol w="3144528">
                  <a:extLst>
                    <a:ext uri="{9D8B030D-6E8A-4147-A177-3AD203B41FA5}">
                      <a16:colId xmlns="" xmlns:a16="http://schemas.microsoft.com/office/drawing/2014/main" val="42000703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Категория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объектов (шт.)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14487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населенных </a:t>
                      </a: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пунктов*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635</a:t>
                      </a:r>
                      <a:r>
                        <a:rPr lang="ru-RU" sz="2400" kern="12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998 </a:t>
                      </a:r>
                      <a:r>
                        <a:rPr lang="ru-RU" sz="2000" kern="1200" baseline="0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kern="1200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+13 473)</a:t>
                      </a:r>
                      <a:endParaRPr lang="ru-RU" sz="2000" kern="12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22086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сельскохозяйственного </a:t>
                      </a: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назначения*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657 435 </a:t>
                      </a:r>
                      <a:r>
                        <a:rPr lang="ru-RU" sz="2000" i="1" kern="1200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(+10 250)</a:t>
                      </a:r>
                      <a:endParaRPr lang="ru-RU" sz="2000" i="1" kern="12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33423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водного </a:t>
                      </a: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фонда*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54 </a:t>
                      </a:r>
                      <a:r>
                        <a:rPr lang="ru-RU" sz="2000" i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(-1)</a:t>
                      </a:r>
                      <a:endParaRPr lang="ru-RU" sz="2000" i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85443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промышленности…*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18 109</a:t>
                      </a:r>
                      <a:endParaRPr lang="ru-RU" sz="2400" kern="12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52625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особо охраняемых территорий…*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1 174</a:t>
                      </a:r>
                      <a:endParaRPr lang="ru-RU" sz="2400" kern="12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лесного фонда*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1 444</a:t>
                      </a:r>
                      <a:endParaRPr lang="ru-RU" sz="2400" kern="12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ЗЕМЕЛЬ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1 314 214</a:t>
                      </a:r>
                      <a:endParaRPr lang="ru-RU" sz="2000" i="1" kern="12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Объекты капитального строительства**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1 969 099</a:t>
                      </a:r>
                      <a:endParaRPr lang="ru-RU" sz="2400" kern="12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объектов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3 283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313</a:t>
                      </a:r>
                      <a:endParaRPr lang="ru-RU" sz="24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20813" y="5385142"/>
            <a:ext cx="1085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-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по состоянию на 01.01.2020, **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данные на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01.12.2019</a:t>
            </a:r>
          </a:p>
          <a:p>
            <a:r>
              <a:rPr lang="ru-RU" sz="2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(+ 10 250)</a:t>
            </a: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изменение количества участков по отношению к ГКО 2019</a:t>
            </a:r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6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91" y="1"/>
            <a:ext cx="42407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37812" y="218432"/>
            <a:ext cx="40634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626261" y="1018622"/>
            <a:ext cx="3485305" cy="1799894"/>
          </a:xfrm>
          <a:custGeom>
            <a:avLst/>
            <a:gdLst>
              <a:gd name="connsiteX0" fmla="*/ 0 w 1444607"/>
              <a:gd name="connsiteY0" fmla="*/ 722304 h 1444607"/>
              <a:gd name="connsiteX1" fmla="*/ 722304 w 1444607"/>
              <a:gd name="connsiteY1" fmla="*/ 0 h 1444607"/>
              <a:gd name="connsiteX2" fmla="*/ 1444608 w 1444607"/>
              <a:gd name="connsiteY2" fmla="*/ 722304 h 1444607"/>
              <a:gd name="connsiteX3" fmla="*/ 722304 w 1444607"/>
              <a:gd name="connsiteY3" fmla="*/ 1444608 h 1444607"/>
              <a:gd name="connsiteX4" fmla="*/ 0 w 1444607"/>
              <a:gd name="connsiteY4" fmla="*/ 722304 h 144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607" h="1444607">
                <a:moveTo>
                  <a:pt x="0" y="722304"/>
                </a:moveTo>
                <a:cubicBezTo>
                  <a:pt x="0" y="323387"/>
                  <a:pt x="323387" y="0"/>
                  <a:pt x="722304" y="0"/>
                </a:cubicBezTo>
                <a:cubicBezTo>
                  <a:pt x="1121221" y="0"/>
                  <a:pt x="1444608" y="323387"/>
                  <a:pt x="1444608" y="722304"/>
                </a:cubicBezTo>
                <a:cubicBezTo>
                  <a:pt x="1444608" y="1121221"/>
                  <a:pt x="1121221" y="1444608"/>
                  <a:pt x="722304" y="1444608"/>
                </a:cubicBezTo>
                <a:cubicBezTo>
                  <a:pt x="323387" y="1444608"/>
                  <a:pt x="0" y="1121221"/>
                  <a:pt x="0" y="72230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893" tIns="224893" rIns="224893" bIns="224893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ЕГРН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(РОСРЕЕСТР)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435364" y="461886"/>
            <a:ext cx="11487233" cy="5700580"/>
            <a:chOff x="-812602" y="597848"/>
            <a:chExt cx="10917776" cy="570058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880550" y="597848"/>
              <a:ext cx="7224624" cy="5619796"/>
              <a:chOff x="2880550" y="597848"/>
              <a:chExt cx="7224624" cy="5619796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880550" y="597848"/>
                <a:ext cx="7224624" cy="5619796"/>
                <a:chOff x="1440799" y="917552"/>
                <a:chExt cx="7224624" cy="5619796"/>
              </a:xfrm>
            </p:grpSpPr>
            <p:sp>
              <p:nvSpPr>
                <p:cNvPr id="11" name="Овал 10"/>
                <p:cNvSpPr/>
                <p:nvPr/>
              </p:nvSpPr>
              <p:spPr>
                <a:xfrm>
                  <a:off x="1440799" y="1750392"/>
                  <a:ext cx="3177078" cy="3185793"/>
                </a:xfrm>
                <a:prstGeom prst="ellipse">
                  <a:avLst/>
                </a:prstGeom>
                <a:solidFill>
                  <a:srgbClr val="3399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4329872" y="917552"/>
                  <a:ext cx="3163658" cy="1825386"/>
                </a:xfrm>
                <a:custGeom>
                  <a:avLst/>
                  <a:gdLst>
                    <a:gd name="connsiteX0" fmla="*/ 0 w 1444607"/>
                    <a:gd name="connsiteY0" fmla="*/ 722304 h 1444607"/>
                    <a:gd name="connsiteX1" fmla="*/ 722304 w 1444607"/>
                    <a:gd name="connsiteY1" fmla="*/ 0 h 1444607"/>
                    <a:gd name="connsiteX2" fmla="*/ 1444608 w 1444607"/>
                    <a:gd name="connsiteY2" fmla="*/ 722304 h 1444607"/>
                    <a:gd name="connsiteX3" fmla="*/ 722304 w 1444607"/>
                    <a:gd name="connsiteY3" fmla="*/ 1444608 h 1444607"/>
                    <a:gd name="connsiteX4" fmla="*/ 0 w 1444607"/>
                    <a:gd name="connsiteY4" fmla="*/ 722304 h 144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607" h="1444607">
                      <a:moveTo>
                        <a:pt x="0" y="722304"/>
                      </a:moveTo>
                      <a:cubicBezTo>
                        <a:pt x="0" y="323387"/>
                        <a:pt x="323387" y="0"/>
                        <a:pt x="722304" y="0"/>
                      </a:cubicBezTo>
                      <a:cubicBezTo>
                        <a:pt x="1121221" y="0"/>
                        <a:pt x="1444608" y="323387"/>
                        <a:pt x="1444608" y="722304"/>
                      </a:cubicBezTo>
                      <a:cubicBezTo>
                        <a:pt x="1444608" y="1121221"/>
                        <a:pt x="1121221" y="1444608"/>
                        <a:pt x="722304" y="1444608"/>
                      </a:cubicBezTo>
                      <a:cubicBezTo>
                        <a:pt x="323387" y="1444608"/>
                        <a:pt x="0" y="1121221"/>
                        <a:pt x="0" y="72230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24893" tIns="224893" rIns="224893" bIns="224893" numCol="1" spcCol="1270" anchor="ctr" anchorCtr="0">
                  <a:noAutofit/>
                </a:bodyPr>
                <a:lstStyle/>
                <a:p>
                  <a:pPr algn="ctr" defTabSz="93345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Федеральные</a:t>
                  </a:r>
                </a:p>
                <a:p>
                  <a:pPr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органы исполнительной власти</a:t>
                  </a: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>
                  <a:off x="5474925" y="2770701"/>
                  <a:ext cx="3190498" cy="1980990"/>
                </a:xfrm>
                <a:custGeom>
                  <a:avLst/>
                  <a:gdLst>
                    <a:gd name="connsiteX0" fmla="*/ 0 w 1444607"/>
                    <a:gd name="connsiteY0" fmla="*/ 722304 h 1444607"/>
                    <a:gd name="connsiteX1" fmla="*/ 722304 w 1444607"/>
                    <a:gd name="connsiteY1" fmla="*/ 0 h 1444607"/>
                    <a:gd name="connsiteX2" fmla="*/ 1444608 w 1444607"/>
                    <a:gd name="connsiteY2" fmla="*/ 722304 h 1444607"/>
                    <a:gd name="connsiteX3" fmla="*/ 722304 w 1444607"/>
                    <a:gd name="connsiteY3" fmla="*/ 1444608 h 1444607"/>
                    <a:gd name="connsiteX4" fmla="*/ 0 w 1444607"/>
                    <a:gd name="connsiteY4" fmla="*/ 722304 h 144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607" h="1444607">
                      <a:moveTo>
                        <a:pt x="0" y="722304"/>
                      </a:moveTo>
                      <a:cubicBezTo>
                        <a:pt x="0" y="323387"/>
                        <a:pt x="323387" y="0"/>
                        <a:pt x="722304" y="0"/>
                      </a:cubicBezTo>
                      <a:cubicBezTo>
                        <a:pt x="1121221" y="0"/>
                        <a:pt x="1444608" y="323387"/>
                        <a:pt x="1444608" y="722304"/>
                      </a:cubicBezTo>
                      <a:cubicBezTo>
                        <a:pt x="1444608" y="1121221"/>
                        <a:pt x="1121221" y="1444608"/>
                        <a:pt x="722304" y="1444608"/>
                      </a:cubicBezTo>
                      <a:cubicBezTo>
                        <a:pt x="323387" y="1444608"/>
                        <a:pt x="0" y="1121221"/>
                        <a:pt x="0" y="72230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24893" tIns="224893" rIns="224893" bIns="224893" numCol="1" spcCol="1270" anchor="ctr" anchorCtr="0">
                  <a:noAutofit/>
                </a:bodyPr>
                <a:lstStyle/>
                <a:p>
                  <a:pPr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 defTabSz="93345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Региональные</a:t>
                  </a:r>
                </a:p>
                <a:p>
                  <a:pPr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органы исполнительной власти</a:t>
                  </a:r>
                </a:p>
                <a:p>
                  <a:pPr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br>
                    <a:rPr lang="ru-RU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</a:br>
                  <a:endPara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4171328" y="4771147"/>
                  <a:ext cx="3141574" cy="1766201"/>
                </a:xfrm>
                <a:custGeom>
                  <a:avLst/>
                  <a:gdLst>
                    <a:gd name="connsiteX0" fmla="*/ 0 w 1444607"/>
                    <a:gd name="connsiteY0" fmla="*/ 722304 h 1444607"/>
                    <a:gd name="connsiteX1" fmla="*/ 722304 w 1444607"/>
                    <a:gd name="connsiteY1" fmla="*/ 0 h 1444607"/>
                    <a:gd name="connsiteX2" fmla="*/ 1444608 w 1444607"/>
                    <a:gd name="connsiteY2" fmla="*/ 722304 h 1444607"/>
                    <a:gd name="connsiteX3" fmla="*/ 722304 w 1444607"/>
                    <a:gd name="connsiteY3" fmla="*/ 1444608 h 1444607"/>
                    <a:gd name="connsiteX4" fmla="*/ 0 w 1444607"/>
                    <a:gd name="connsiteY4" fmla="*/ 722304 h 144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607" h="1444607">
                      <a:moveTo>
                        <a:pt x="0" y="722304"/>
                      </a:moveTo>
                      <a:cubicBezTo>
                        <a:pt x="0" y="323387"/>
                        <a:pt x="323387" y="0"/>
                        <a:pt x="722304" y="0"/>
                      </a:cubicBezTo>
                      <a:cubicBezTo>
                        <a:pt x="1121221" y="0"/>
                        <a:pt x="1444608" y="323387"/>
                        <a:pt x="1444608" y="722304"/>
                      </a:cubicBezTo>
                      <a:cubicBezTo>
                        <a:pt x="1444608" y="1121221"/>
                        <a:pt x="1121221" y="1444608"/>
                        <a:pt x="722304" y="1444608"/>
                      </a:cubicBezTo>
                      <a:cubicBezTo>
                        <a:pt x="323387" y="1444608"/>
                        <a:pt x="0" y="1121221"/>
                        <a:pt x="0" y="72230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24893" tIns="224893" rIns="224893" bIns="224893" numCol="1" spcCol="1270" anchor="ctr" anchorCtr="0">
                  <a:noAutofit/>
                </a:bodyPr>
                <a:lstStyle/>
                <a:p>
                  <a:pPr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Органы местного самоуправления</a:t>
                  </a: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3160210" y="1900200"/>
                <a:ext cx="261775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Формирование базы данных в ГБУ, дополнение сведений </a:t>
                </a:r>
                <a:br>
                  <a:rPr lang="ru-RU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Перечня</a:t>
                </a:r>
              </a:p>
            </p:txBody>
          </p:sp>
        </p:grpSp>
        <p:sp>
          <p:nvSpPr>
            <p:cNvPr id="29" name="Полилиния 28"/>
            <p:cNvSpPr/>
            <p:nvPr/>
          </p:nvSpPr>
          <p:spPr>
            <a:xfrm>
              <a:off x="-776013" y="1002184"/>
              <a:ext cx="3312528" cy="1799894"/>
            </a:xfrm>
            <a:custGeom>
              <a:avLst/>
              <a:gdLst>
                <a:gd name="connsiteX0" fmla="*/ 0 w 1444607"/>
                <a:gd name="connsiteY0" fmla="*/ 722304 h 1444607"/>
                <a:gd name="connsiteX1" fmla="*/ 722304 w 1444607"/>
                <a:gd name="connsiteY1" fmla="*/ 0 h 1444607"/>
                <a:gd name="connsiteX2" fmla="*/ 1444608 w 1444607"/>
                <a:gd name="connsiteY2" fmla="*/ 722304 h 1444607"/>
                <a:gd name="connsiteX3" fmla="*/ 722304 w 1444607"/>
                <a:gd name="connsiteY3" fmla="*/ 1444608 h 1444607"/>
                <a:gd name="connsiteX4" fmla="*/ 0 w 1444607"/>
                <a:gd name="connsiteY4" fmla="*/ 722304 h 144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607" h="1444607">
                  <a:moveTo>
                    <a:pt x="0" y="722304"/>
                  </a:moveTo>
                  <a:cubicBezTo>
                    <a:pt x="0" y="323387"/>
                    <a:pt x="323387" y="0"/>
                    <a:pt x="722304" y="0"/>
                  </a:cubicBezTo>
                  <a:cubicBezTo>
                    <a:pt x="1121221" y="0"/>
                    <a:pt x="1444608" y="323387"/>
                    <a:pt x="1444608" y="722304"/>
                  </a:cubicBezTo>
                  <a:cubicBezTo>
                    <a:pt x="1444608" y="1121221"/>
                    <a:pt x="1121221" y="1444608"/>
                    <a:pt x="722304" y="1444608"/>
                  </a:cubicBezTo>
                  <a:cubicBezTo>
                    <a:pt x="323387" y="1444608"/>
                    <a:pt x="0" y="1121221"/>
                    <a:pt x="0" y="7223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893" tIns="224893" rIns="224893" bIns="224893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Перечень</a:t>
              </a:r>
              <a:r>
                <a: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ЕГРН </a:t>
              </a: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(РОСРЕЕСТР)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888426" y="4616481"/>
              <a:ext cx="3270945" cy="1681947"/>
            </a:xfrm>
            <a:custGeom>
              <a:avLst/>
              <a:gdLst>
                <a:gd name="connsiteX0" fmla="*/ 0 w 1444607"/>
                <a:gd name="connsiteY0" fmla="*/ 722304 h 1444607"/>
                <a:gd name="connsiteX1" fmla="*/ 722304 w 1444607"/>
                <a:gd name="connsiteY1" fmla="*/ 0 h 1444607"/>
                <a:gd name="connsiteX2" fmla="*/ 1444608 w 1444607"/>
                <a:gd name="connsiteY2" fmla="*/ 722304 h 1444607"/>
                <a:gd name="connsiteX3" fmla="*/ 722304 w 1444607"/>
                <a:gd name="connsiteY3" fmla="*/ 1444608 h 1444607"/>
                <a:gd name="connsiteX4" fmla="*/ 0 w 1444607"/>
                <a:gd name="connsiteY4" fmla="*/ 722304 h 144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607" h="1444607">
                  <a:moveTo>
                    <a:pt x="0" y="722304"/>
                  </a:moveTo>
                  <a:cubicBezTo>
                    <a:pt x="0" y="323387"/>
                    <a:pt x="323387" y="0"/>
                    <a:pt x="722304" y="0"/>
                  </a:cubicBezTo>
                  <a:cubicBezTo>
                    <a:pt x="1121221" y="0"/>
                    <a:pt x="1444608" y="323387"/>
                    <a:pt x="1444608" y="722304"/>
                  </a:cubicBezTo>
                  <a:cubicBezTo>
                    <a:pt x="1444608" y="1121221"/>
                    <a:pt x="1121221" y="1444608"/>
                    <a:pt x="722304" y="1444608"/>
                  </a:cubicBezTo>
                  <a:cubicBezTo>
                    <a:pt x="323387" y="1444608"/>
                    <a:pt x="0" y="1121221"/>
                    <a:pt x="0" y="7223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893" tIns="224893" rIns="224893" bIns="224893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Обращения</a:t>
              </a:r>
              <a:r>
                <a:rPr lang="ru-RU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заявителей</a:t>
              </a:r>
              <a:endPara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-812602" y="3886877"/>
              <a:ext cx="2836104" cy="1589828"/>
            </a:xfrm>
            <a:custGeom>
              <a:avLst/>
              <a:gdLst>
                <a:gd name="connsiteX0" fmla="*/ 0 w 1444607"/>
                <a:gd name="connsiteY0" fmla="*/ 722304 h 1444607"/>
                <a:gd name="connsiteX1" fmla="*/ 722304 w 1444607"/>
                <a:gd name="connsiteY1" fmla="*/ 0 h 1444607"/>
                <a:gd name="connsiteX2" fmla="*/ 1444608 w 1444607"/>
                <a:gd name="connsiteY2" fmla="*/ 722304 h 1444607"/>
                <a:gd name="connsiteX3" fmla="*/ 722304 w 1444607"/>
                <a:gd name="connsiteY3" fmla="*/ 1444608 h 1444607"/>
                <a:gd name="connsiteX4" fmla="*/ 0 w 1444607"/>
                <a:gd name="connsiteY4" fmla="*/ 722304 h 144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607" h="1444607">
                  <a:moveTo>
                    <a:pt x="0" y="722304"/>
                  </a:moveTo>
                  <a:cubicBezTo>
                    <a:pt x="0" y="323387"/>
                    <a:pt x="323387" y="0"/>
                    <a:pt x="722304" y="0"/>
                  </a:cubicBezTo>
                  <a:cubicBezTo>
                    <a:pt x="1121221" y="0"/>
                    <a:pt x="1444608" y="323387"/>
                    <a:pt x="1444608" y="722304"/>
                  </a:cubicBezTo>
                  <a:cubicBezTo>
                    <a:pt x="1444608" y="1121221"/>
                    <a:pt x="1121221" y="1444608"/>
                    <a:pt x="722304" y="1444608"/>
                  </a:cubicBezTo>
                  <a:cubicBezTo>
                    <a:pt x="323387" y="1444608"/>
                    <a:pt x="0" y="1121221"/>
                    <a:pt x="0" y="7223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893" tIns="224893" rIns="224893" bIns="224893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Иные источники информации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6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ОМСУ при проведении ГКО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5986" y="769032"/>
            <a:ext cx="119600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Крайне важно получение от ОМСУ следующей информации:</a:t>
            </a:r>
          </a:p>
          <a:p>
            <a:pPr marL="342900" indent="-342900" font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инфраструктурного обеспечения земельных участков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(дороги, эл-во, вода, тепло, газ), </a:t>
            </a:r>
          </a:p>
          <a:p>
            <a:pPr marL="342900" indent="-342900" font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документах территориального планирования</a:t>
            </a:r>
          </a:p>
          <a:p>
            <a:pPr marL="342900" indent="-342900" font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земельного контроля, выявление нарушений землепользования, принятые меры</a:t>
            </a:r>
          </a:p>
          <a:p>
            <a:pPr marL="342900" indent="-342900" fontAlgn="ctr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границ, образование территорий некоммерческих объединений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(СНТ, ОНТ и т.п.)</a:t>
            </a:r>
          </a:p>
          <a:p>
            <a:pPr marL="342900" indent="-342900" font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 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этих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</a:t>
            </a:r>
          </a:p>
          <a:p>
            <a:pPr marL="342900" indent="-342900" fontAlgn="ctr">
              <a:spcAft>
                <a:spcPts val="12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 в отношении предварительных результатов ГКО</a:t>
            </a:r>
          </a:p>
          <a:p>
            <a:pPr fontAlgn="ctr">
              <a:spcAft>
                <a:spcPts val="600"/>
              </a:spcAft>
            </a:pP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 будут направляться запросы, идентичные ранее направленным</a:t>
            </a:r>
            <a:b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должны содержать информацию на 01.01 года проведения оценки</a:t>
            </a:r>
          </a:p>
          <a:p>
            <a:pPr algn="ctr" fontAlgn="ctr">
              <a:spcAft>
                <a:spcPts val="600"/>
              </a:spcAft>
            </a:pP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Промежуточные отчетные документы должны содержать ответы ОМСУ по согласованию видов использования объектов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35454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12192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-8799"/>
            <a:ext cx="3803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88" y="236524"/>
            <a:ext cx="948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неприемлемых ответов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82801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9129" y="1374214"/>
            <a:ext cx="6832012" cy="1341810"/>
            <a:chOff x="380326" y="1067452"/>
            <a:chExt cx="8232761" cy="174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326" y="1067452"/>
              <a:ext cx="8232761" cy="174511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557083" y="1124955"/>
              <a:ext cx="1447651" cy="22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99094" y="1132885"/>
              <a:ext cx="1132885" cy="202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8327" y="3690056"/>
            <a:ext cx="7554387" cy="1169013"/>
            <a:chOff x="390820" y="4653163"/>
            <a:chExt cx="9141598" cy="1409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820" y="4653163"/>
              <a:ext cx="9141598" cy="1409719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3151435" y="4938511"/>
              <a:ext cx="1854426" cy="22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677992" y="4836965"/>
              <a:ext cx="1741137" cy="22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219819" y="2532656"/>
            <a:ext cx="5834775" cy="1411869"/>
            <a:chOff x="4730468" y="2812954"/>
            <a:chExt cx="6970615" cy="16759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/>
            <a:srcRect t="1404"/>
            <a:stretch/>
          </p:blipFill>
          <p:spPr>
            <a:xfrm>
              <a:off x="4730468" y="2812954"/>
              <a:ext cx="6970615" cy="1675943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677992" y="3056467"/>
              <a:ext cx="1854426" cy="22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77" y="4964578"/>
            <a:ext cx="6530179" cy="1177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1213" t="25919"/>
          <a:stretch/>
        </p:blipFill>
        <p:spPr>
          <a:xfrm>
            <a:off x="197446" y="2821533"/>
            <a:ext cx="6008362" cy="897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lum contrast="58000"/>
          </a:blip>
          <a:stretch>
            <a:fillRect/>
          </a:stretch>
        </p:blipFill>
        <p:spPr>
          <a:xfrm>
            <a:off x="6911141" y="4507950"/>
            <a:ext cx="5104578" cy="1633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7271016" y="903631"/>
            <a:ext cx="45554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отказывает … отсутствует информация …</a:t>
            </a:r>
            <a:b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невозможна сверка … недостаточность …</a:t>
            </a:r>
            <a:b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содержится в ЕГРН … </a:t>
            </a:r>
          </a:p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противоречит имеющимся данным …</a:t>
            </a:r>
            <a:b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располагаем сведениями об объекте … 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130" y="647863"/>
            <a:ext cx="7557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письмах-ответах по согласованию вида использования ЗУ обязательно указывать «СОГЛАСОВЫВАЕМ»</a:t>
            </a:r>
          </a:p>
        </p:txBody>
      </p:sp>
    </p:spTree>
    <p:extLst>
      <p:ext uri="{BB962C8B-B14F-4D97-AF65-F5344CB8AC3E}">
        <p14:creationId xmlns:p14="http://schemas.microsoft.com/office/powerpoint/2010/main" val="801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CC6600"/>
            </a:gs>
            <a:gs pos="100000">
              <a:srgbClr val="CC6600">
                <a:alpha val="0"/>
              </a:srgbClr>
            </a:gs>
          </a:gsLst>
          <a:lin ang="108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22532</TotalTime>
  <Words>1256</Words>
  <Application>Microsoft Office PowerPoint</Application>
  <PresentationFormat>Широкоэкранный</PresentationFormat>
  <Paragraphs>239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МЕХАНИЗМЫ ПОВЫШЕНИЯ КАЧЕСТВА РЕЗУЛЬТАТОВ ГОСУДАРСТВЕННОЙ КАДАСТРОВОЙ ОЦЕНКИ  ЛЕНИНГРАДСКОЙ ОБЛАСТИ 2020 Актуальные вопросы проведения  государственной кадастровой оценки</vt:lpstr>
      <vt:lpstr>Нормативно-правовое регулирование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Выборочный анализ данных реестра недвижимости (объектов оценки)</dc:title>
  <dc:creator>Hewlett-Packard Company</dc:creator>
  <cp:lastModifiedBy>Бойко Андрей Юрьевич</cp:lastModifiedBy>
  <cp:revision>708</cp:revision>
  <cp:lastPrinted>2020-02-10T06:18:39Z</cp:lastPrinted>
  <dcterms:created xsi:type="dcterms:W3CDTF">2018-02-05T06:02:37Z</dcterms:created>
  <dcterms:modified xsi:type="dcterms:W3CDTF">2020-03-23T05:36:42Z</dcterms:modified>
</cp:coreProperties>
</file>